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81" r:id="rId4"/>
    <p:sldId id="276" r:id="rId5"/>
    <p:sldId id="273" r:id="rId6"/>
    <p:sldId id="275" r:id="rId7"/>
    <p:sldId id="282" r:id="rId8"/>
    <p:sldId id="283" r:id="rId9"/>
    <p:sldId id="284" r:id="rId10"/>
    <p:sldId id="280" r:id="rId11"/>
    <p:sldId id="278" r:id="rId12"/>
    <p:sldId id="260" r:id="rId13"/>
    <p:sldId id="279" r:id="rId14"/>
    <p:sldId id="27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80" d="100"/>
          <a:sy n="80" d="100"/>
        </p:scale>
        <p:origin x="6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040BB-2A6D-4D5D-9062-D34B1CB39824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D9C85-73C8-4EE9-9D89-6C69D4C70E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082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040BB-2A6D-4D5D-9062-D34B1CB39824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D9C85-73C8-4EE9-9D89-6C69D4C70E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92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040BB-2A6D-4D5D-9062-D34B1CB39824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D9C85-73C8-4EE9-9D89-6C69D4C70E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52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040BB-2A6D-4D5D-9062-D34B1CB39824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D9C85-73C8-4EE9-9D89-6C69D4C70E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671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040BB-2A6D-4D5D-9062-D34B1CB39824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D9C85-73C8-4EE9-9D89-6C69D4C70E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139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040BB-2A6D-4D5D-9062-D34B1CB39824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D9C85-73C8-4EE9-9D89-6C69D4C70E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384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040BB-2A6D-4D5D-9062-D34B1CB39824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D9C85-73C8-4EE9-9D89-6C69D4C70E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37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040BB-2A6D-4D5D-9062-D34B1CB39824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D9C85-73C8-4EE9-9D89-6C69D4C70E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262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040BB-2A6D-4D5D-9062-D34B1CB39824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D9C85-73C8-4EE9-9D89-6C69D4C70E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385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040BB-2A6D-4D5D-9062-D34B1CB39824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D9C85-73C8-4EE9-9D89-6C69D4C70E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91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040BB-2A6D-4D5D-9062-D34B1CB39824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D9C85-73C8-4EE9-9D89-6C69D4C70E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912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040BB-2A6D-4D5D-9062-D34B1CB39824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D9C85-73C8-4EE9-9D89-6C69D4C70E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13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cs-sonar.devel.pro/projects?coverage=1&amp;sort=-analysis_date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onfluence.omprussia.ru/pages/viewpage.action?pageId=5308922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jpg"/><Relationship Id="rId9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hyperlink" Target="https://confluence.omprussia.ru/pages/viewpage.action?pageId=53089550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9240" y="802323"/>
            <a:ext cx="9144000" cy="2387600"/>
          </a:xfrm>
        </p:spPr>
        <p:txBody>
          <a:bodyPr/>
          <a:lstStyle/>
          <a:p>
            <a:r>
              <a:rPr lang="ru-RU" dirty="0"/>
              <a:t>Безопасная разработка ППО «Аврора Центр»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982" y="3540217"/>
            <a:ext cx="2182178" cy="19240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040" y="3189923"/>
            <a:ext cx="3251834" cy="262463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006" y="5387343"/>
            <a:ext cx="2558373" cy="107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975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Режимы проверок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899160" y="1681163"/>
            <a:ext cx="2355767" cy="501320"/>
          </a:xfrm>
        </p:spPr>
        <p:txBody>
          <a:bodyPr/>
          <a:lstStyle/>
          <a:p>
            <a:pPr algn="ctr"/>
            <a:r>
              <a:rPr lang="ru-RU" b="0" dirty="0"/>
              <a:t>Ручной запуск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7574280" y="1681163"/>
            <a:ext cx="3855720" cy="501320"/>
          </a:xfrm>
        </p:spPr>
        <p:txBody>
          <a:bodyPr>
            <a:normAutofit/>
          </a:bodyPr>
          <a:lstStyle/>
          <a:p>
            <a:pPr algn="ctr"/>
            <a:r>
              <a:rPr lang="ru-RU" b="0" dirty="0"/>
              <a:t>Режим «Блокирования»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0684" y="2287447"/>
            <a:ext cx="3839316" cy="38963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7575" y="2287447"/>
            <a:ext cx="3536206" cy="38963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130" y="2721787"/>
            <a:ext cx="2257797" cy="3061793"/>
          </a:xfrm>
          <a:prstGeom prst="rect">
            <a:avLst/>
          </a:prstGeom>
        </p:spPr>
      </p:pic>
      <p:sp>
        <p:nvSpPr>
          <p:cNvPr id="15" name="Текст 8"/>
          <p:cNvSpPr txBox="1">
            <a:spLocks/>
          </p:cNvSpPr>
          <p:nvPr/>
        </p:nvSpPr>
        <p:spPr>
          <a:xfrm>
            <a:off x="3847575" y="1681163"/>
            <a:ext cx="3846512" cy="5013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0"/>
              <a:t>Режим «Информирования»</a:t>
            </a:r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1272415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chemeClr val="bg1"/>
                </a:solidFill>
              </a:rPr>
              <a:t>Агрегация отчетов функционального тестирования в </a:t>
            </a:r>
            <a:r>
              <a:rPr lang="en-US" dirty="0">
                <a:solidFill>
                  <a:schemeClr val="bg1"/>
                </a:solidFill>
              </a:rPr>
              <a:t>Report Portal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788" y="1841499"/>
            <a:ext cx="10515600" cy="477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748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chemeClr val="bg1"/>
                </a:solidFill>
              </a:rPr>
              <a:t>Агрегация отчетов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безопасности в </a:t>
            </a:r>
            <a:r>
              <a:rPr lang="en-US" dirty="0" err="1">
                <a:solidFill>
                  <a:schemeClr val="bg1"/>
                </a:solidFill>
              </a:rPr>
              <a:t>SonarQube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Объект 20"/>
          <p:cNvSpPr>
            <a:spLocks noGrp="1"/>
          </p:cNvSpPr>
          <p:nvPr>
            <p:ph sz="half" idx="2"/>
          </p:nvPr>
        </p:nvSpPr>
        <p:spPr>
          <a:xfrm>
            <a:off x="8343900" y="1892692"/>
            <a:ext cx="3623383" cy="4243632"/>
          </a:xfrm>
        </p:spPr>
        <p:txBody>
          <a:bodyPr>
            <a:normAutofit/>
          </a:bodyPr>
          <a:lstStyle/>
          <a:p>
            <a:r>
              <a:rPr lang="ru-RU" dirty="0"/>
              <a:t>агрегация отчетов тестирования исходного кода;</a:t>
            </a:r>
          </a:p>
          <a:p>
            <a:r>
              <a:rPr lang="ru-RU" dirty="0"/>
              <a:t>удобное представление информации о найденных дефектах;</a:t>
            </a:r>
          </a:p>
          <a:p>
            <a:r>
              <a:rPr lang="ru-RU" dirty="0"/>
              <a:t>выгрузка отчетов.</a:t>
            </a:r>
          </a:p>
        </p:txBody>
      </p:sp>
      <p:pic>
        <p:nvPicPr>
          <p:cNvPr id="22" name="Объект 1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1892692"/>
            <a:ext cx="7193068" cy="4243632"/>
          </a:xfrm>
        </p:spPr>
      </p:pic>
      <p:sp>
        <p:nvSpPr>
          <p:cNvPr id="2" name="TextBox 1"/>
          <p:cNvSpPr txBox="1"/>
          <p:nvPr/>
        </p:nvSpPr>
        <p:spPr>
          <a:xfrm>
            <a:off x="4238596" y="6353565"/>
            <a:ext cx="371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https://ocs-sonar.devel.pro/projects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301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39788" y="405397"/>
            <a:ext cx="10515600" cy="132556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chemeClr val="bg1"/>
                </a:solidFill>
              </a:rPr>
              <a:t>Ближайшие планы</a:t>
            </a:r>
          </a:p>
        </p:txBody>
      </p:sp>
      <p:sp>
        <p:nvSpPr>
          <p:cNvPr id="21" name="Объект 20"/>
          <p:cNvSpPr>
            <a:spLocks noGrp="1"/>
          </p:cNvSpPr>
          <p:nvPr>
            <p:ph sz="half" idx="2"/>
          </p:nvPr>
        </p:nvSpPr>
        <p:spPr>
          <a:xfrm>
            <a:off x="839788" y="1889185"/>
            <a:ext cx="10515599" cy="3286664"/>
          </a:xfrm>
        </p:spPr>
        <p:txBody>
          <a:bodyPr>
            <a:normAutofit/>
          </a:bodyPr>
          <a:lstStyle/>
          <a:p>
            <a:r>
              <a:rPr lang="ru-RU" dirty="0"/>
              <a:t>Разработка </a:t>
            </a:r>
            <a:r>
              <a:rPr lang="en-US" dirty="0"/>
              <a:t>REST API </a:t>
            </a:r>
            <a:r>
              <a:rPr lang="ru-RU" dirty="0" err="1"/>
              <a:t>фаззера</a:t>
            </a:r>
            <a:r>
              <a:rPr lang="ru-RU" dirty="0"/>
              <a:t> (уже есть рабочий прототип)</a:t>
            </a:r>
          </a:p>
          <a:p>
            <a:r>
              <a:rPr lang="ru-RU" dirty="0"/>
              <a:t>В</a:t>
            </a:r>
            <a:r>
              <a:rPr lang="en-US" dirty="0"/>
              <a:t>c</a:t>
            </a:r>
            <a:r>
              <a:rPr lang="ru-RU" dirty="0" err="1"/>
              <a:t>траивание</a:t>
            </a:r>
            <a:r>
              <a:rPr lang="ru-RU" dirty="0"/>
              <a:t> </a:t>
            </a:r>
            <a:r>
              <a:rPr lang="en-US" dirty="0" err="1"/>
              <a:t>Svace</a:t>
            </a:r>
            <a:r>
              <a:rPr lang="en-US" dirty="0"/>
              <a:t> </a:t>
            </a:r>
            <a:r>
              <a:rPr lang="ru-RU" dirty="0"/>
              <a:t>в </a:t>
            </a:r>
            <a:r>
              <a:rPr lang="en-US" dirty="0"/>
              <a:t>CI</a:t>
            </a:r>
            <a:r>
              <a:rPr lang="ru-RU" dirty="0"/>
              <a:t>.</a:t>
            </a:r>
            <a:r>
              <a:rPr lang="en-US" dirty="0"/>
              <a:t> 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475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26211"/>
            <a:ext cx="10515600" cy="56507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5400" dirty="0"/>
          </a:p>
          <a:p>
            <a:pPr marL="0" indent="0">
              <a:buNone/>
            </a:pPr>
            <a:endParaRPr lang="ru-RU" sz="5400" dirty="0"/>
          </a:p>
          <a:p>
            <a:pPr marL="0" indent="0" algn="ctr">
              <a:buNone/>
            </a:pPr>
            <a:r>
              <a:rPr lang="ru-RU" sz="5400"/>
              <a:t>Спасибо </a:t>
            </a:r>
            <a:r>
              <a:rPr lang="ru-RU" sz="5400" dirty="0"/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623722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chemeClr val="bg1"/>
                </a:solidFill>
              </a:rPr>
              <a:t>Перечень проверок ППО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73524" y="5911510"/>
            <a:ext cx="10170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hlinkClick r:id="rId2"/>
              </a:rPr>
              <a:t>https://confluence.omprussia.ru/pages/viewpage.action?pageId=53089225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AutoShape 2" descr="My First Board (21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320" y="1820712"/>
            <a:ext cx="7447775" cy="40085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3670" y="4236720"/>
            <a:ext cx="2225775" cy="140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250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Инструменты для функционального тестирования ППО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5" y="2103238"/>
            <a:ext cx="2692812" cy="156781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943" y="4405872"/>
            <a:ext cx="3265774" cy="111582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603" y="3989029"/>
            <a:ext cx="1685925" cy="168592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5" y="4478011"/>
            <a:ext cx="2457450" cy="97155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745" y="2366062"/>
            <a:ext cx="1890085" cy="189008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949" y="2366062"/>
            <a:ext cx="4341812" cy="161789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239" y="2423279"/>
            <a:ext cx="3245763" cy="10819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717" y="3983958"/>
            <a:ext cx="3113845" cy="175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95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chemeClr val="bg1"/>
                </a:solidFill>
              </a:rPr>
              <a:t>Использование сканеров уязвимостей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58" y="1942894"/>
            <a:ext cx="1878082" cy="20521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632" y="3978615"/>
            <a:ext cx="3584299" cy="18759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328" y="3978615"/>
            <a:ext cx="3193774" cy="19162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022" y="1786333"/>
            <a:ext cx="2926908" cy="23653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500" y="2325476"/>
            <a:ext cx="3233203" cy="14812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23026" y="5788325"/>
            <a:ext cx="10170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Методики тестирования: </a:t>
            </a:r>
            <a:r>
              <a:rPr lang="en-US" dirty="0">
                <a:hlinkClick r:id="rId7"/>
              </a:rPr>
              <a:t>https://confluence.omprussia.ru/pages/viewpage.action?pageId=53089550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9225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Инструменты проверки</a:t>
            </a:r>
            <a:r>
              <a:rPr lang="ru-RU" dirty="0"/>
              <a:t> </a:t>
            </a:r>
            <a:r>
              <a:rPr lang="ru-RU" dirty="0">
                <a:solidFill>
                  <a:schemeClr val="bg1"/>
                </a:solidFill>
              </a:rPr>
              <a:t>исходного кода ППО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501320"/>
          </a:xfrm>
        </p:spPr>
        <p:txBody>
          <a:bodyPr>
            <a:normAutofit fontScale="92500"/>
          </a:bodyPr>
          <a:lstStyle/>
          <a:p>
            <a:pPr algn="ctr"/>
            <a:r>
              <a:rPr lang="ru-RU" b="0" dirty="0"/>
              <a:t>Статический анализ исходного кода ППО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501320"/>
          </a:xfrm>
        </p:spPr>
        <p:txBody>
          <a:bodyPr>
            <a:normAutofit/>
          </a:bodyPr>
          <a:lstStyle/>
          <a:p>
            <a:pPr algn="ctr"/>
            <a:r>
              <a:rPr lang="ru-RU" b="0" dirty="0"/>
              <a:t>Анализ зависимостей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89" y="2425239"/>
            <a:ext cx="1441069" cy="16889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635" y="2425239"/>
            <a:ext cx="1918622" cy="187896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89" y="4590637"/>
            <a:ext cx="3184482" cy="1164642"/>
          </a:xfrm>
          <a:prstGeom prst="rect">
            <a:avLst/>
          </a:prstGeom>
        </p:spPr>
      </p:pic>
      <p:pic>
        <p:nvPicPr>
          <p:cNvPr id="16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726" y="2227267"/>
            <a:ext cx="1486727" cy="1886905"/>
          </a:xfr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121" y="4590637"/>
            <a:ext cx="3470013" cy="109151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92306" y="4721997"/>
            <a:ext cx="1873214" cy="76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815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CI/CD </a:t>
            </a:r>
            <a:r>
              <a:rPr lang="ru-RU" dirty="0">
                <a:solidFill>
                  <a:schemeClr val="bg1"/>
                </a:solidFill>
              </a:rPr>
              <a:t>(Непрерывная интеграция и непрерывная доставка</a:t>
            </a:r>
            <a:r>
              <a:rPr lang="en-US" dirty="0">
                <a:solidFill>
                  <a:schemeClr val="bg1"/>
                </a:solidFill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55" y="2120930"/>
            <a:ext cx="10436233" cy="256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691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CI Pipeline </a:t>
            </a:r>
            <a:r>
              <a:rPr lang="ru-RU" dirty="0">
                <a:solidFill>
                  <a:schemeClr val="bg1"/>
                </a:solidFill>
              </a:rPr>
              <a:t>(конвейер непрерывной интеграции)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33352" y="5845269"/>
            <a:ext cx="60818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>
                <a:solidFill>
                  <a:srgbClr val="0070C0"/>
                </a:solidFill>
              </a:rPr>
              <a:t>https://git.omprussia.ru/appstore/applications-api/-/pipelines/142340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788" y="1922366"/>
            <a:ext cx="10515600" cy="369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445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CD pipeline </a:t>
            </a:r>
            <a:r>
              <a:rPr lang="ru-RU" dirty="0">
                <a:solidFill>
                  <a:schemeClr val="bg1"/>
                </a:solidFill>
              </a:rPr>
              <a:t>(конвейер непрерывного развертывания)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33352" y="5845269"/>
            <a:ext cx="60818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>
                <a:solidFill>
                  <a:srgbClr val="0070C0"/>
                </a:solidFill>
              </a:rPr>
              <a:t>https://git.omprussia.ru/appstore/applications-api/-/pipelines/142340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788" y="1829495"/>
            <a:ext cx="10515600" cy="393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930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Конвейер выпуска релиза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33352" y="5845269"/>
            <a:ext cx="6287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>
                <a:solidFill>
                  <a:srgbClr val="0070C0"/>
                </a:solidFill>
              </a:rPr>
              <a:t>https://git.omprussia.ru/ocs-infra/ocs-download-src/-/pipelines/149147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1749200"/>
            <a:ext cx="10515600" cy="4125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3705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2099</TotalTime>
  <Words>211</Words>
  <Application>Microsoft Office PowerPoint</Application>
  <PresentationFormat>Широкоэкранный</PresentationFormat>
  <Paragraphs>32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Безопасная разработка ППО «Аврора Центр»</vt:lpstr>
      <vt:lpstr>Перечень проверок ППО</vt:lpstr>
      <vt:lpstr>Инструменты для функционального тестирования ППО</vt:lpstr>
      <vt:lpstr>Использование сканеров уязвимостей</vt:lpstr>
      <vt:lpstr>Инструменты проверки исходного кода ППО</vt:lpstr>
      <vt:lpstr>CI/CD (Непрерывная интеграция и непрерывная доставка)</vt:lpstr>
      <vt:lpstr>CI Pipeline (конвейер непрерывной интеграции)</vt:lpstr>
      <vt:lpstr>CD pipeline (конвейер непрерывного развертывания)</vt:lpstr>
      <vt:lpstr>Конвейер выпуска релиза</vt:lpstr>
      <vt:lpstr>Режимы проверок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Безопасная разработка ППО «Аврора Центр»</dc:title>
  <dc:creator>Pasha</dc:creator>
  <cp:lastModifiedBy>Petr Filippov</cp:lastModifiedBy>
  <cp:revision>67</cp:revision>
  <dcterms:created xsi:type="dcterms:W3CDTF">2021-03-05T22:15:57Z</dcterms:created>
  <dcterms:modified xsi:type="dcterms:W3CDTF">2021-12-20T12:47:37Z</dcterms:modified>
</cp:coreProperties>
</file>